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34188" cy="99790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6" d="100"/>
          <a:sy n="46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3AC-D1F9-4696-AFB3-E95DA62A546D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9E2-D946-4EB1-A2AB-EEFCA2029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32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3AC-D1F9-4696-AFB3-E95DA62A546D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9E2-D946-4EB1-A2AB-EEFCA2029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1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3AC-D1F9-4696-AFB3-E95DA62A546D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9E2-D946-4EB1-A2AB-EEFCA2029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08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3AC-D1F9-4696-AFB3-E95DA62A546D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9E2-D946-4EB1-A2AB-EEFCA2029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273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3AC-D1F9-4696-AFB3-E95DA62A546D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9E2-D946-4EB1-A2AB-EEFCA2029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601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3AC-D1F9-4696-AFB3-E95DA62A546D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9E2-D946-4EB1-A2AB-EEFCA2029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450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3AC-D1F9-4696-AFB3-E95DA62A546D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9E2-D946-4EB1-A2AB-EEFCA2029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51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3AC-D1F9-4696-AFB3-E95DA62A546D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9E2-D946-4EB1-A2AB-EEFCA2029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68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3AC-D1F9-4696-AFB3-E95DA62A546D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9E2-D946-4EB1-A2AB-EEFCA2029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50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3AC-D1F9-4696-AFB3-E95DA62A546D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9E2-D946-4EB1-A2AB-EEFCA2029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13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93AC-D1F9-4696-AFB3-E95DA62A546D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09E2-D946-4EB1-A2AB-EEFCA2029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0053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493AC-D1F9-4696-AFB3-E95DA62A546D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09E2-D946-4EB1-A2AB-EEFCA2029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13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250" y="425003"/>
            <a:ext cx="9128976" cy="534473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ESPECIALIDADES DE LAS RELACIONES LABORALES DE LAS PERSONAS CON DISCAPACIDAD.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 EXAMEN DE LOS  PRONUNCIAMIENTOS JUDICIALES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80315" y="6220495"/>
            <a:ext cx="9144000" cy="1655762"/>
          </a:xfrm>
        </p:spPr>
        <p:txBody>
          <a:bodyPr/>
          <a:lstStyle/>
          <a:p>
            <a:r>
              <a:rPr lang="es-ES" dirty="0" smtClean="0"/>
              <a:t>Juan Carlos Iturri Garate.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4772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CONCLUSIONES GENERALES. 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000" dirty="0" smtClean="0"/>
              <a:t>FORMA PARTE DEL ORDENAMIENTO EUROPEO.</a:t>
            </a:r>
          </a:p>
          <a:p>
            <a:r>
              <a:rPr lang="es-ES" sz="2000" dirty="0" smtClean="0"/>
              <a:t>NO EFECTO DIRECTO.</a:t>
            </a:r>
          </a:p>
          <a:p>
            <a:r>
              <a:rPr lang="es-ES" sz="2000" dirty="0" smtClean="0"/>
              <a:t>SI VALOR INTERPRETATIVO.</a:t>
            </a:r>
          </a:p>
          <a:p>
            <a:r>
              <a:rPr lang="es-ES" sz="2000" dirty="0" smtClean="0"/>
              <a:t>CONCEPTO DISCAPACIDAD.</a:t>
            </a:r>
          </a:p>
          <a:p>
            <a:r>
              <a:rPr lang="es-ES" sz="2000" dirty="0" smtClean="0"/>
              <a:t>CONCEPTO AJUSTE RAZONABLE. </a:t>
            </a:r>
            <a:endParaRPr lang="es-ES" sz="2000" dirty="0"/>
          </a:p>
          <a:p>
            <a:r>
              <a:rPr lang="es-ES" sz="2000" dirty="0" smtClean="0"/>
              <a:t>EVOLUCIÓN EN RELACIONES ENTRE “ENFERMEDAD” Y “DISCAPACIDAD”.</a:t>
            </a:r>
          </a:p>
          <a:p>
            <a:r>
              <a:rPr lang="es-ES" sz="2000" dirty="0" smtClean="0"/>
              <a:t>LIMITACIÓN DE LARGA DURACIÓN O DURACIÓN INCIERTA.</a:t>
            </a:r>
          </a:p>
          <a:p>
            <a:r>
              <a:rPr lang="es-ES" sz="2000" dirty="0" smtClean="0"/>
              <a:t>CABE QUE SEA EL DOLOR.</a:t>
            </a:r>
          </a:p>
          <a:p>
            <a:r>
              <a:rPr lang="es-ES" sz="2000" dirty="0" smtClean="0"/>
              <a:t>ES INDEPENDIENTE LA DISCAPACIDAD DE LOS ESFUERZOS DEL SUJETO POR SUPERAR SUS LÍMITES. </a:t>
            </a:r>
          </a:p>
          <a:p>
            <a:r>
              <a:rPr lang="es-ES" sz="2000" dirty="0" smtClean="0"/>
              <a:t>AJUSTE RAZONABLE ES CONSECUENCIA DE LA DISCAPACIDAD.</a:t>
            </a:r>
          </a:p>
          <a:p>
            <a:r>
              <a:rPr lang="es-ES" sz="2000" dirty="0" smtClean="0"/>
              <a:t>LIMITACIÓN QUE INCIDA EN CUALQUIER ASPECTO DE LA RELACIÓN LABORAL.</a:t>
            </a:r>
          </a:p>
          <a:p>
            <a:r>
              <a:rPr lang="es-ES" sz="2000" dirty="0" smtClean="0"/>
              <a:t>JORNADA REDUCIDA. </a:t>
            </a:r>
          </a:p>
          <a:p>
            <a:r>
              <a:rPr lang="es-ES" sz="2000" dirty="0" smtClean="0"/>
              <a:t>AJUSTE RAZONABLE: MEDIDA ORGANIZATIVA.</a:t>
            </a:r>
          </a:p>
          <a:p>
            <a:r>
              <a:rPr lang="es-ES" sz="2000" dirty="0" smtClean="0"/>
              <a:t>EJEMPLOS DE CARGA EXCESIVA. </a:t>
            </a:r>
          </a:p>
        </p:txBody>
      </p:sp>
    </p:spTree>
    <p:extLst>
      <p:ext uri="{BB962C8B-B14F-4D97-AF65-F5344CB8AC3E}">
        <p14:creationId xmlns:p14="http://schemas.microsoft.com/office/powerpoint/2010/main" val="3617516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TRIBUNAL SUPREMO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9152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400" dirty="0" smtClean="0"/>
              <a:t>A.- NORMATIVA APLICABLE A CEE.</a:t>
            </a:r>
          </a:p>
          <a:p>
            <a:pPr marL="0" indent="0">
              <a:buNone/>
            </a:pPr>
            <a:r>
              <a:rPr lang="es-ES" sz="1400" dirty="0" smtClean="0"/>
              <a:t> 9 12 2015 Y 24 11 2015 (</a:t>
            </a:r>
            <a:r>
              <a:rPr lang="es-ES" sz="1400" dirty="0" err="1" smtClean="0"/>
              <a:t>rec.</a:t>
            </a:r>
            <a:r>
              <a:rPr lang="es-ES" sz="1400" dirty="0" smtClean="0"/>
              <a:t> 135/2014 y 136/2014)</a:t>
            </a:r>
          </a:p>
          <a:p>
            <a:pPr marL="0" indent="0">
              <a:buNone/>
            </a:pPr>
            <a:endParaRPr lang="es-ES" sz="1400" dirty="0" smtClean="0"/>
          </a:p>
          <a:p>
            <a:pPr marL="0" indent="0">
              <a:buNone/>
            </a:pPr>
            <a:r>
              <a:rPr lang="es-ES" sz="1400" dirty="0" smtClean="0"/>
              <a:t>B.- NULIDAD PARCIAL CCOL CENTROS Y SERVICIOS ATENCIÓN PCD</a:t>
            </a:r>
          </a:p>
          <a:p>
            <a:pPr marL="0" indent="0">
              <a:buNone/>
            </a:pPr>
            <a:r>
              <a:rPr lang="es-ES" sz="1400" dirty="0" smtClean="0"/>
              <a:t> 13 10 2015 (</a:t>
            </a:r>
            <a:r>
              <a:rPr lang="es-ES" sz="1400" dirty="0" err="1" smtClean="0"/>
              <a:t>rec.</a:t>
            </a:r>
            <a:r>
              <a:rPr lang="es-ES" sz="1400" dirty="0" smtClean="0"/>
              <a:t> 222/2014)</a:t>
            </a:r>
          </a:p>
          <a:p>
            <a:pPr marL="0" indent="0">
              <a:buNone/>
            </a:pPr>
            <a:endParaRPr lang="es-ES" sz="1400" dirty="0" smtClean="0"/>
          </a:p>
          <a:p>
            <a:pPr marL="0" indent="0">
              <a:buNone/>
            </a:pPr>
            <a:r>
              <a:rPr lang="es-ES" sz="1400" dirty="0" smtClean="0"/>
              <a:t>C.- CUOTA DE RESERVA. AP. PROMOCIÓN INTERNA Y CONVOCATORIA EXTERNA. SISTEMA DE PROMEDIOS. </a:t>
            </a:r>
          </a:p>
          <a:p>
            <a:pPr marL="0" indent="0">
              <a:buNone/>
            </a:pPr>
            <a:r>
              <a:rPr lang="es-ES" sz="1400" dirty="0" smtClean="0"/>
              <a:t>05 10 2009 (</a:t>
            </a:r>
            <a:r>
              <a:rPr lang="es-ES" sz="1400" dirty="0" err="1" smtClean="0"/>
              <a:t>rec.</a:t>
            </a:r>
            <a:r>
              <a:rPr lang="es-ES" sz="1400" dirty="0" smtClean="0"/>
              <a:t> 82/2008)</a:t>
            </a:r>
          </a:p>
          <a:p>
            <a:pPr marL="0" indent="0">
              <a:buNone/>
            </a:pPr>
            <a:endParaRPr lang="es-ES" sz="1400" dirty="0" smtClean="0"/>
          </a:p>
          <a:p>
            <a:pPr marL="0" indent="0">
              <a:buNone/>
            </a:pPr>
            <a:r>
              <a:rPr lang="es-ES" sz="1400" dirty="0" smtClean="0"/>
              <a:t>D.- DESPIDO COLECTIVO. CRITERIOS DE SELECCIÓN. PCD</a:t>
            </a:r>
          </a:p>
          <a:p>
            <a:pPr marL="0" indent="0">
              <a:buNone/>
            </a:pPr>
            <a:r>
              <a:rPr lang="es-ES" sz="1400" dirty="0" smtClean="0"/>
              <a:t>INCUMPLIMIENTO: NULO O IMPROCEDENTE. NO CONTRADICCIÓN.</a:t>
            </a:r>
          </a:p>
          <a:p>
            <a:pPr marL="0" indent="0">
              <a:buNone/>
            </a:pPr>
            <a:r>
              <a:rPr lang="es-ES" sz="1400" dirty="0" smtClean="0"/>
              <a:t>13 07 2015 (</a:t>
            </a:r>
            <a:r>
              <a:rPr lang="es-ES" sz="1400" dirty="0" err="1" smtClean="0"/>
              <a:t>rec</a:t>
            </a:r>
            <a:r>
              <a:rPr lang="es-ES" sz="1400" dirty="0" smtClean="0"/>
              <a:t> 2691/2014)</a:t>
            </a:r>
          </a:p>
          <a:p>
            <a:pPr marL="0" indent="0">
              <a:buNone/>
            </a:pPr>
            <a:endParaRPr lang="es-ES" sz="1400" dirty="0" smtClean="0"/>
          </a:p>
          <a:p>
            <a:pPr marL="0" indent="0">
              <a:buNone/>
            </a:pPr>
            <a:r>
              <a:rPr lang="es-ES" sz="1400" dirty="0" smtClean="0"/>
              <a:t>E.- DESPIDO COLETIVO. CRITERIOS DE SELECCIÓN. PREFERENCIA CON RESPECTO A SITUACIONES DE IT. ENFERMEDAD NO ES DISCAPACIDAD.</a:t>
            </a:r>
          </a:p>
          <a:p>
            <a:pPr marL="0" indent="0">
              <a:buNone/>
            </a:pPr>
            <a:r>
              <a:rPr lang="es-ES" sz="1400" dirty="0" smtClean="0"/>
              <a:t>20 05 2015 (</a:t>
            </a:r>
            <a:r>
              <a:rPr lang="es-ES" sz="1400" dirty="0" err="1" smtClean="0"/>
              <a:t>rec.</a:t>
            </a:r>
            <a:r>
              <a:rPr lang="es-ES" sz="1400" dirty="0" smtClean="0"/>
              <a:t>- 290/2014)</a:t>
            </a:r>
          </a:p>
          <a:p>
            <a:pPr marL="0" indent="0">
              <a:buNone/>
            </a:pPr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1447998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TRIBUNAL SUPREMO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sz="2000" dirty="0" smtClean="0"/>
              <a:t>F.- DESPIDO OBJETIVO POR FALTA DE ASISTENCIA JUSTIFICADA. PCD. NO CONTRADICCIÓN. REVISIÓN RELACIONES ENFERMO Y DISCAPAZ.</a:t>
            </a:r>
          </a:p>
          <a:p>
            <a:pPr marL="0" indent="0">
              <a:buNone/>
            </a:pPr>
            <a:r>
              <a:rPr lang="es-ES" sz="2000" dirty="0" smtClean="0"/>
              <a:t>25 11 2014 (</a:t>
            </a:r>
            <a:r>
              <a:rPr lang="es-ES" sz="2000" dirty="0" err="1" smtClean="0"/>
              <a:t>rec.</a:t>
            </a:r>
            <a:r>
              <a:rPr lang="es-ES" sz="2000" dirty="0" smtClean="0"/>
              <a:t> 2344/2013)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G.- JUBILACIÓN. COMPATIBILIDAD CON ORFANDAD. PCD INFANTIL.</a:t>
            </a:r>
          </a:p>
          <a:p>
            <a:pPr marL="0" indent="0">
              <a:buNone/>
            </a:pPr>
            <a:r>
              <a:rPr lang="es-ES" sz="2000" dirty="0" smtClean="0"/>
              <a:t>06 07 2015 y 14 10 2014 (</a:t>
            </a:r>
            <a:r>
              <a:rPr lang="es-ES" sz="2000" dirty="0" err="1" smtClean="0"/>
              <a:t>rec.</a:t>
            </a:r>
            <a:r>
              <a:rPr lang="es-ES" sz="2000" dirty="0" smtClean="0"/>
              <a:t> 2933/2014 y 2897/2013)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H.- JUBILACIÓN. COEFICIENTE REDUCTOR POR DISCAPACIDAD. CERTIFICADO ADMINISTRATIVO.  </a:t>
            </a:r>
          </a:p>
          <a:p>
            <a:pPr marL="0" indent="0">
              <a:buNone/>
            </a:pPr>
            <a:r>
              <a:rPr lang="es-ES" sz="2000" dirty="0" smtClean="0"/>
              <a:t>18 02 2015 (</a:t>
            </a:r>
            <a:r>
              <a:rPr lang="es-ES" sz="2000" dirty="0" err="1" smtClean="0"/>
              <a:t>rec.</a:t>
            </a:r>
            <a:r>
              <a:rPr lang="es-ES" sz="2000" dirty="0" smtClean="0"/>
              <a:t> 983/2014)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I.- PRESTACIÓN A FAVOR FAMILIARES. HUÉRFANO PCD. HERMANOS. OBLIGACIÓN ALIMENTOS. </a:t>
            </a:r>
          </a:p>
          <a:p>
            <a:pPr marL="0" indent="0">
              <a:buNone/>
            </a:pPr>
            <a:r>
              <a:rPr lang="es-ES" sz="2000" dirty="0" smtClean="0"/>
              <a:t>15 10 2015 (</a:t>
            </a:r>
            <a:r>
              <a:rPr lang="es-ES" sz="2000" dirty="0" err="1" smtClean="0"/>
              <a:t>rec.</a:t>
            </a:r>
            <a:r>
              <a:rPr lang="es-ES" sz="2000" dirty="0" smtClean="0"/>
              <a:t> 1045/2014)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J. PRESTACIONES DEPENDENCIA. CONTENCIOSO-LABORAL. </a:t>
            </a:r>
          </a:p>
          <a:p>
            <a:pPr marL="0" indent="0">
              <a:buNone/>
            </a:pPr>
            <a:r>
              <a:rPr lang="es-ES" sz="2000" dirty="0" smtClean="0"/>
              <a:t>02 11 2015, 08 07 2015 Y 13 01 2014 (</a:t>
            </a:r>
            <a:r>
              <a:rPr lang="es-ES" sz="2000" dirty="0" err="1" smtClean="0"/>
              <a:t>rec.</a:t>
            </a:r>
            <a:r>
              <a:rPr lang="es-ES" sz="2000" dirty="0" smtClean="0"/>
              <a:t> 308/2014, 2346/2013 y 1115/2013)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036927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TRIBUNALES SUPERIORES DE JUSTICIA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A.- DESPIDOS NULOS POR DISCRIMINACIÓN PCD.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CANARIAS (LAS PALMAS) 25 01 2011 (</a:t>
            </a:r>
            <a:r>
              <a:rPr lang="es-ES" dirty="0" err="1" smtClean="0"/>
              <a:t>rec.</a:t>
            </a:r>
            <a:r>
              <a:rPr lang="es-ES" dirty="0" smtClean="0"/>
              <a:t> 214/2010)</a:t>
            </a:r>
          </a:p>
          <a:p>
            <a:pPr marL="0" indent="0">
              <a:buNone/>
            </a:pPr>
            <a:r>
              <a:rPr lang="es-ES" dirty="0" smtClean="0"/>
              <a:t>GALICIA 22 12 2015 (</a:t>
            </a:r>
            <a:r>
              <a:rPr lang="es-ES" dirty="0" err="1" smtClean="0"/>
              <a:t>rec.</a:t>
            </a:r>
            <a:r>
              <a:rPr lang="es-ES" dirty="0" smtClean="0"/>
              <a:t> 2689/2015)</a:t>
            </a:r>
          </a:p>
          <a:p>
            <a:pPr marL="0" indent="0">
              <a:buNone/>
            </a:pPr>
            <a:r>
              <a:rPr lang="es-ES" dirty="0" smtClean="0"/>
              <a:t>PAIS VASCO 01 03 2016 (</a:t>
            </a:r>
            <a:r>
              <a:rPr lang="es-ES" dirty="0" err="1" smtClean="0"/>
              <a:t>rec.</a:t>
            </a:r>
            <a:r>
              <a:rPr lang="es-ES" dirty="0" smtClean="0"/>
              <a:t> 286/2016)</a:t>
            </a:r>
          </a:p>
          <a:p>
            <a:pPr marL="0" indent="0">
              <a:buNone/>
            </a:pPr>
            <a:r>
              <a:rPr lang="es-ES" dirty="0" smtClean="0"/>
              <a:t>CATALUÑA PLENO 01 07 2014 (</a:t>
            </a:r>
            <a:r>
              <a:rPr lang="es-ES" dirty="0" err="1" smtClean="0"/>
              <a:t>rec.</a:t>
            </a:r>
            <a:r>
              <a:rPr lang="es-ES" dirty="0" smtClean="0"/>
              <a:t> 057/2014). HAY MAS.</a:t>
            </a:r>
          </a:p>
          <a:p>
            <a:pPr marL="0" indent="0">
              <a:buNone/>
            </a:pPr>
            <a:r>
              <a:rPr lang="es-ES" dirty="0" smtClean="0"/>
              <a:t>CATALUÑA 01 12 2015 (</a:t>
            </a:r>
            <a:r>
              <a:rPr lang="es-ES" dirty="0" err="1" smtClean="0"/>
              <a:t>rec.</a:t>
            </a:r>
            <a:r>
              <a:rPr lang="es-ES" dirty="0" smtClean="0"/>
              <a:t> 4161/2015)</a:t>
            </a:r>
          </a:p>
          <a:p>
            <a:pPr marL="0" indent="0">
              <a:buNone/>
            </a:pPr>
            <a:r>
              <a:rPr lang="es-ES" dirty="0" smtClean="0"/>
              <a:t>COMUNIDAD VALENCIANA 08 05 2014 (</a:t>
            </a:r>
            <a:r>
              <a:rPr lang="es-ES" dirty="0" err="1" smtClean="0"/>
              <a:t>rec.</a:t>
            </a:r>
            <a:r>
              <a:rPr lang="es-ES" dirty="0" smtClean="0"/>
              <a:t> 778/2014)</a:t>
            </a:r>
          </a:p>
          <a:p>
            <a:pPr marL="0" indent="0">
              <a:buNone/>
            </a:pPr>
            <a:r>
              <a:rPr lang="es-ES" dirty="0" smtClean="0"/>
              <a:t>CATALUÑA 17 02 2015 (</a:t>
            </a:r>
            <a:r>
              <a:rPr lang="es-ES" dirty="0" err="1" smtClean="0"/>
              <a:t>rec.</a:t>
            </a:r>
            <a:r>
              <a:rPr lang="es-ES" dirty="0" smtClean="0"/>
              <a:t> 7053/2014)</a:t>
            </a:r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190684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TRIBUNALES SUPERIORES DE JUSTICIA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dirty="0" smtClean="0"/>
              <a:t>B.- DESPIDO POR OBESO. </a:t>
            </a: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COMUNIDAD VALENCIANA 09 05 2012 (recurso 832/2012)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C.- CESE DE INTERINO PCD POR COBERTURA DE SU PLAZA (RESERVADA A TURNO PCD) POR PERSONA DEL OTRO TURNO (EL ORDINARIO).</a:t>
            </a:r>
          </a:p>
          <a:p>
            <a:pPr marL="0" indent="0">
              <a:buNone/>
            </a:pPr>
            <a:r>
              <a:rPr lang="es-ES" sz="2000" dirty="0" smtClean="0"/>
              <a:t>TSJ MADRID 06 03 2015 (</a:t>
            </a:r>
            <a:r>
              <a:rPr lang="es-ES" sz="2000" dirty="0" err="1" smtClean="0"/>
              <a:t>rec.</a:t>
            </a:r>
            <a:r>
              <a:rPr lang="es-ES" sz="2000" dirty="0" smtClean="0"/>
              <a:t> 903/2014)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D.- DENEGACIÓN DE ACCESO A PLAZA PEDIDA POR INCIDIR EN PCD, AGRAVANDO SITUACIÓN.</a:t>
            </a:r>
          </a:p>
          <a:p>
            <a:pPr marL="0" indent="0">
              <a:buNone/>
            </a:pPr>
            <a:r>
              <a:rPr lang="es-ES" sz="2000" dirty="0" smtClean="0"/>
              <a:t>CASTILLA LEÓN, VALLADOLID, 04 11 2015 (</a:t>
            </a:r>
            <a:r>
              <a:rPr lang="es-ES" sz="2000" dirty="0" err="1" smtClean="0"/>
              <a:t>rec.</a:t>
            </a:r>
            <a:r>
              <a:rPr lang="es-ES" sz="2000" dirty="0" smtClean="0"/>
              <a:t> 1195/2015)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E. DEFECTOS INICIALES EN CONVOCATORIA DE EMPLEO PÚBLICO AL NO FIJAR TURNO PCD QUE LUEGO SE SUBSANA</a:t>
            </a:r>
          </a:p>
          <a:p>
            <a:pPr marL="0" indent="0">
              <a:buNone/>
            </a:pPr>
            <a:r>
              <a:rPr lang="es-ES" sz="2000" dirty="0" smtClean="0"/>
              <a:t>PAÍS VASCO 05 05 2015 (</a:t>
            </a:r>
            <a:r>
              <a:rPr lang="es-ES" sz="2000" dirty="0" err="1" smtClean="0"/>
              <a:t>rec.</a:t>
            </a:r>
            <a:r>
              <a:rPr lang="es-ES" sz="2000" dirty="0" smtClean="0"/>
              <a:t> 33/2014)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F.- CONVOCATORIA DE PLAZAS EXTERNA E INTERNA SOLO PARA PCD. AENA.</a:t>
            </a:r>
          </a:p>
          <a:p>
            <a:pPr marL="0" indent="0">
              <a:buNone/>
            </a:pPr>
            <a:r>
              <a:rPr lang="es-ES" sz="2000" dirty="0" smtClean="0"/>
              <a:t>GALICIA, 30 03 2015. 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G. INEXISTENCIA DE NORMA DE PREFERENCIA LEGAL DE PERMANENCIA DE PCD EN DESPIDO OBJETIVO.</a:t>
            </a:r>
          </a:p>
          <a:p>
            <a:pPr marL="0" indent="0">
              <a:buNone/>
            </a:pPr>
            <a:r>
              <a:rPr lang="es-ES" sz="2000" dirty="0" smtClean="0"/>
              <a:t>CASTILLA LEÓN, VALLADOLID, 03 06 2015 (</a:t>
            </a:r>
            <a:r>
              <a:rPr lang="es-ES" sz="2000" dirty="0" err="1" smtClean="0"/>
              <a:t>rec.</a:t>
            </a:r>
            <a:r>
              <a:rPr lang="es-ES" sz="2000" dirty="0" smtClean="0"/>
              <a:t> 73072015)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348539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TRIBUNALES SUPERIORES DE JUSTICIA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 smtClean="0"/>
              <a:t>H.- DESPIDO COLECTIVO. SELECCIÓN DE PERSONAL. SELECCIÓN DE PCD POR TENER MENOR POLIVALENCIA. AP. CASO MACAEL.</a:t>
            </a:r>
          </a:p>
          <a:p>
            <a:pPr marL="0" indent="0">
              <a:buNone/>
            </a:pPr>
            <a:r>
              <a:rPr lang="es-ES" dirty="0" smtClean="0"/>
              <a:t>ANDALUCÍA, GRANADA, 28 10 2015 Y 21 10 2015 (</a:t>
            </a:r>
            <a:r>
              <a:rPr lang="es-ES" dirty="0" err="1" smtClean="0"/>
              <a:t>rec.</a:t>
            </a:r>
            <a:r>
              <a:rPr lang="es-ES" dirty="0" smtClean="0"/>
              <a:t> 2304/2014 y 2498/2015).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I.- INCAPACIDAD PERMANENTE. LESIONES PREVIAS A AFILIACIÓN. PCD QUE DECIDE TRABAJAR.</a:t>
            </a:r>
          </a:p>
          <a:p>
            <a:pPr marL="0" indent="0">
              <a:buNone/>
            </a:pPr>
            <a:r>
              <a:rPr lang="es-ES" dirty="0" smtClean="0"/>
              <a:t>PAÍS VASCO, 08 03 2015 (</a:t>
            </a:r>
            <a:r>
              <a:rPr lang="es-ES" dirty="0" err="1" smtClean="0"/>
              <a:t>rec.</a:t>
            </a:r>
            <a:r>
              <a:rPr lang="es-ES" dirty="0" smtClean="0"/>
              <a:t> 295/2016)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J.- GRADO DE DISCAPACIDAD. REVISIÓN. MEJORÍA O AGRAVACIÓN SIEMPRE NECESARIAS.</a:t>
            </a:r>
          </a:p>
          <a:p>
            <a:pPr marL="0" indent="0">
              <a:buNone/>
            </a:pPr>
            <a:r>
              <a:rPr lang="es-ES" dirty="0" smtClean="0"/>
              <a:t>CASTILLA LEÓN, VALLADOLID, 11 11 2015 (</a:t>
            </a:r>
            <a:r>
              <a:rPr lang="es-ES" dirty="0" err="1" smtClean="0"/>
              <a:t>rec.</a:t>
            </a:r>
            <a:r>
              <a:rPr lang="es-ES" dirty="0" smtClean="0"/>
              <a:t> 1573/2015) y PAIS VASCO 09 02 2016 (</a:t>
            </a:r>
            <a:r>
              <a:rPr lang="es-ES" dirty="0" err="1" smtClean="0"/>
              <a:t>rec.</a:t>
            </a:r>
            <a:r>
              <a:rPr lang="es-ES" dirty="0" smtClean="0"/>
              <a:t> 35/2006). </a:t>
            </a:r>
          </a:p>
        </p:txBody>
      </p:sp>
    </p:spTree>
    <p:extLst>
      <p:ext uri="{BB962C8B-B14F-4D97-AF65-F5344CB8AC3E}">
        <p14:creationId xmlns:p14="http://schemas.microsoft.com/office/powerpoint/2010/main" val="2976946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TRIBUNALES SUPERIORES DE JUSTICIA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 smtClean="0"/>
              <a:t>K. EQUIPARACIÓN PCD: IPT, IPA O GI. A TODOS LOS EFECTOS. </a:t>
            </a:r>
          </a:p>
          <a:p>
            <a:pPr marL="0" indent="0">
              <a:buNone/>
            </a:pPr>
            <a:r>
              <a:rPr lang="es-ES" dirty="0" smtClean="0"/>
              <a:t>PAÍS VASCO </a:t>
            </a:r>
            <a:r>
              <a:rPr lang="es-ES" dirty="0"/>
              <a:t>14 04 15 (</a:t>
            </a:r>
            <a:r>
              <a:rPr lang="es-ES" dirty="0" err="1" smtClean="0"/>
              <a:t>rec.</a:t>
            </a:r>
            <a:r>
              <a:rPr lang="es-ES" dirty="0" smtClean="0"/>
              <a:t> </a:t>
            </a:r>
            <a:r>
              <a:rPr lang="es-ES" dirty="0"/>
              <a:t>428/15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r>
              <a:rPr lang="es-ES" dirty="0" smtClean="0"/>
              <a:t>GALICIA </a:t>
            </a:r>
            <a:r>
              <a:rPr lang="es-ES" dirty="0"/>
              <a:t>18 12 15 (</a:t>
            </a:r>
            <a:r>
              <a:rPr lang="es-ES" dirty="0" err="1" smtClean="0"/>
              <a:t>rec.</a:t>
            </a:r>
            <a:r>
              <a:rPr lang="es-ES" dirty="0" smtClean="0"/>
              <a:t> </a:t>
            </a:r>
            <a:r>
              <a:rPr lang="es-ES" dirty="0"/>
              <a:t>4733/15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r>
              <a:rPr lang="es-ES" dirty="0" smtClean="0"/>
              <a:t> MADRID </a:t>
            </a:r>
            <a:r>
              <a:rPr lang="es-ES" dirty="0"/>
              <a:t>13 01 15 (</a:t>
            </a:r>
            <a:r>
              <a:rPr lang="es-ES" dirty="0" err="1" smtClean="0"/>
              <a:t>rec.</a:t>
            </a:r>
            <a:r>
              <a:rPr lang="es-ES" dirty="0" smtClean="0"/>
              <a:t> </a:t>
            </a:r>
            <a:r>
              <a:rPr lang="es-ES" dirty="0"/>
              <a:t>732/2014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r>
              <a:rPr lang="es-ES" dirty="0" smtClean="0"/>
              <a:t>LA RIOJA 19 </a:t>
            </a:r>
            <a:r>
              <a:rPr lang="es-ES" dirty="0"/>
              <a:t>12 15 (</a:t>
            </a:r>
            <a:r>
              <a:rPr lang="es-ES" dirty="0" err="1" smtClean="0"/>
              <a:t>rec.</a:t>
            </a:r>
            <a:r>
              <a:rPr lang="es-ES" dirty="0" smtClean="0"/>
              <a:t> </a:t>
            </a:r>
            <a:r>
              <a:rPr lang="es-ES" dirty="0"/>
              <a:t>319/15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r>
              <a:rPr lang="es-ES" dirty="0" smtClean="0"/>
              <a:t>ANDALUCÍA, SEVILLA,  </a:t>
            </a:r>
            <a:r>
              <a:rPr lang="es-ES" dirty="0"/>
              <a:t>24 06 15 (</a:t>
            </a:r>
            <a:r>
              <a:rPr lang="es-ES" dirty="0" err="1" smtClean="0"/>
              <a:t>rec.</a:t>
            </a:r>
            <a:r>
              <a:rPr lang="es-ES" dirty="0" smtClean="0"/>
              <a:t> </a:t>
            </a:r>
            <a:r>
              <a:rPr lang="es-ES"/>
              <a:t>2668/14</a:t>
            </a:r>
            <a:r>
              <a:rPr lang="es-ES" smtClean="0"/>
              <a:t>)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NORMATIVA PREVIA, PERO SE IMPONE EL CAMBIO.</a:t>
            </a:r>
          </a:p>
          <a:p>
            <a:pPr marL="0" indent="0">
              <a:buNone/>
            </a:pPr>
            <a:r>
              <a:rPr lang="es-ES" dirty="0" smtClean="0"/>
              <a:t>CASTILLA LA MANCHA  </a:t>
            </a:r>
            <a:r>
              <a:rPr lang="es-ES" dirty="0"/>
              <a:t>05 02 16 (</a:t>
            </a:r>
            <a:r>
              <a:rPr lang="es-ES" dirty="0" err="1" smtClean="0"/>
              <a:t>rec.</a:t>
            </a:r>
            <a:r>
              <a:rPr lang="es-ES" dirty="0" smtClean="0"/>
              <a:t> </a:t>
            </a:r>
            <a:r>
              <a:rPr lang="es-ES" dirty="0"/>
              <a:t>617/15) </a:t>
            </a:r>
          </a:p>
          <a:p>
            <a:pPr marL="0" indent="0">
              <a:buNone/>
            </a:pPr>
            <a:r>
              <a:rPr lang="es-ES" dirty="0" smtClean="0"/>
              <a:t>CATALUÑA 01 07 2015 (</a:t>
            </a:r>
            <a:r>
              <a:rPr lang="es-ES" dirty="0" err="1" smtClean="0"/>
              <a:t>rec.</a:t>
            </a:r>
            <a:r>
              <a:rPr lang="es-ES" dirty="0" smtClean="0"/>
              <a:t> 1779/2015)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8104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/>
              <a:t>OBJETO DE LA PONENCIA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CARACTERES DE LA LEGISLACIÓN SOBRE DERECHOS DE LAS PCD.</a:t>
            </a:r>
          </a:p>
          <a:p>
            <a:endParaRPr lang="es-ES" dirty="0" smtClean="0"/>
          </a:p>
          <a:p>
            <a:r>
              <a:rPr lang="es-ES" dirty="0" smtClean="0"/>
              <a:t>APUNTES SOBRE EL TRABAJO DE LAS PCD. </a:t>
            </a:r>
          </a:p>
          <a:p>
            <a:endParaRPr lang="es-ES" dirty="0" smtClean="0"/>
          </a:p>
          <a:p>
            <a:r>
              <a:rPr lang="es-ES" dirty="0" smtClean="0"/>
              <a:t>PRONUNCIAMIENTOS JUDICIALES: TJUE, TS Y TSJ.</a:t>
            </a:r>
          </a:p>
          <a:p>
            <a:endParaRPr lang="es-ES" dirty="0"/>
          </a:p>
          <a:p>
            <a:r>
              <a:rPr lang="es-ES" dirty="0" smtClean="0"/>
              <a:t>PREVIO: 49 CE: “DISMINUIDOS”. REFORMA CONSTITUCIONAL. </a:t>
            </a:r>
          </a:p>
          <a:p>
            <a:pPr marL="0" indent="0">
              <a:buNone/>
            </a:pPr>
            <a:r>
              <a:rPr lang="es-ES" dirty="0" smtClean="0"/>
              <a:t>DA 8 LEY 39/2006, 14 DE DICIEMBRE, PAPYAPSD.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786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CARACTERES DE LA LEGISLACIÓN SOBRE DERECHOS DE LAS PERSONAS CON DISCAPACIDAD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r>
              <a:rPr lang="es-ES" dirty="0" smtClean="0"/>
              <a:t>A.- PRIMADO DE LA IGUALDAD.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B.- TRANSVERSALIDAD.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C.- LEGISLACIÓN DE PRINCIPIOS O BLANDA.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638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APUNTES SOBRE EL TRABAJO DE LAS PERSONAS CON DISCAPACIDAD.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endParaRPr lang="es-ES" b="1" dirty="0" smtClean="0"/>
          </a:p>
          <a:p>
            <a:r>
              <a:rPr lang="es-ES" dirty="0" smtClean="0"/>
              <a:t>TASA DE ACTIVIDAD 38 % (INE). 39 PUNTOS MENOS QUE EL RESTO.</a:t>
            </a:r>
          </a:p>
          <a:p>
            <a:r>
              <a:rPr lang="es-ES" dirty="0" smtClean="0"/>
              <a:t>EL TRABAJO ES EL MEDIO MAS POTENTE DE INTEGRACIÓN SOCIAL.</a:t>
            </a:r>
          </a:p>
          <a:p>
            <a:r>
              <a:rPr lang="es-ES" dirty="0" smtClean="0"/>
              <a:t>LEY GENERAL SOBRE DERECHOS PCD Y SU INCLUSIÓN SOCIAL (2013)</a:t>
            </a:r>
          </a:p>
          <a:p>
            <a:r>
              <a:rPr lang="es-ES" dirty="0" smtClean="0"/>
              <a:t>EM: REFUNDIR NORMAS DISPERSAS Y APLICAR LA CONVENCIÓN NY.</a:t>
            </a:r>
          </a:p>
          <a:p>
            <a:r>
              <a:rPr lang="es-ES" dirty="0" smtClean="0"/>
              <a:t>EQUIPARACIÓN PCD: IPT, IPA Y GI (4.2)</a:t>
            </a:r>
          </a:p>
          <a:p>
            <a:r>
              <a:rPr lang="es-ES" dirty="0" smtClean="0"/>
              <a:t>PRINCIPIO DE NO DISCRIMINACIÓN.</a:t>
            </a:r>
          </a:p>
          <a:p>
            <a:r>
              <a:rPr lang="es-ES" dirty="0" smtClean="0"/>
              <a:t>OBLIGACIÓN DE FOMENTO DE EMPLEO PCD</a:t>
            </a:r>
          </a:p>
          <a:p>
            <a:r>
              <a:rPr lang="es-ES" dirty="0" smtClean="0"/>
              <a:t>EMPLEO ORDINARIO, EMPLEO PROTEGIDO Y EMPLEO AUTÓNOMO.</a:t>
            </a:r>
          </a:p>
          <a:p>
            <a:r>
              <a:rPr lang="es-ES" dirty="0" smtClean="0"/>
              <a:t>FUNCIONARIOS PCD.</a:t>
            </a:r>
          </a:p>
          <a:p>
            <a:r>
              <a:rPr lang="es-ES" dirty="0" smtClean="0"/>
              <a:t>EMPLEO ORDINARIO PARADIGMA Y PROTEGIDO LA ALTERNATIVA.</a:t>
            </a:r>
          </a:p>
          <a:p>
            <a:r>
              <a:rPr lang="es-ES" b="1" u="sng" dirty="0" smtClean="0"/>
              <a:t>TRABAJADOR AUTÓNOMO PCD. SUBVENCIONES Y REBAJA COTIZACIONES. </a:t>
            </a:r>
            <a:endParaRPr lang="es-ES" b="1" u="sng" dirty="0"/>
          </a:p>
        </p:txBody>
      </p:sp>
    </p:spTree>
    <p:extLst>
      <p:ext uri="{BB962C8B-B14F-4D97-AF65-F5344CB8AC3E}">
        <p14:creationId xmlns:p14="http://schemas.microsoft.com/office/powerpoint/2010/main" val="50749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EMPLEO ORDINARIO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b="1" dirty="0" smtClean="0"/>
          </a:p>
          <a:p>
            <a:r>
              <a:rPr lang="es-ES" dirty="0" smtClean="0"/>
              <a:t>NORMAS ESPECIALES. ET, LGSS, LPRL.</a:t>
            </a:r>
          </a:p>
          <a:p>
            <a:endParaRPr lang="es-ES" dirty="0" smtClean="0"/>
          </a:p>
          <a:p>
            <a:r>
              <a:rPr lang="es-ES" dirty="0" smtClean="0"/>
              <a:t>ESPECIALIDADES REGLAMENTARIAS EN RECOLOCACIÓN, READAPTACÍÓN Y PREFERENCIAS DE RETORNO. NORMAS REGLAMENTARIAS.</a:t>
            </a:r>
          </a:p>
          <a:p>
            <a:endParaRPr lang="es-ES" dirty="0" smtClean="0"/>
          </a:p>
          <a:p>
            <a:r>
              <a:rPr lang="es-ES" dirty="0" smtClean="0"/>
              <a:t>PROGRAMA DE EMPLEO CON APOYO. 2007. NUEVO REGLAMENTO.</a:t>
            </a:r>
          </a:p>
          <a:p>
            <a:pPr marL="0" indent="0">
              <a:buNone/>
            </a:pPr>
            <a:r>
              <a:rPr lang="es-ES" dirty="0" smtClean="0"/>
              <a:t>A.- SISTEMA DE ORIENTACIÓN Y ACOMPAÑAMIENTO INDIVIDUALIZADO.</a:t>
            </a:r>
          </a:p>
          <a:p>
            <a:pPr marL="0" indent="0">
              <a:buNone/>
            </a:pPr>
            <a:r>
              <a:rPr lang="es-ES" dirty="0" smtClean="0"/>
              <a:t>B.- PERPARADORES LABORALES.</a:t>
            </a:r>
          </a:p>
          <a:p>
            <a:pPr marL="0" indent="0">
              <a:buNone/>
            </a:pPr>
            <a:r>
              <a:rPr lang="es-ES" dirty="0" smtClean="0"/>
              <a:t>65 % PCD O 33 SI ES PCD INTELECTUAL O MENTAL.</a:t>
            </a:r>
          </a:p>
        </p:txBody>
      </p:sp>
    </p:spTree>
    <p:extLst>
      <p:ext uri="{BB962C8B-B14F-4D97-AF65-F5344CB8AC3E}">
        <p14:creationId xmlns:p14="http://schemas.microsoft.com/office/powerpoint/2010/main" val="368745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EMPLEO PROTEGIDO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ES" b="1" dirty="0" smtClean="0"/>
          </a:p>
          <a:p>
            <a:r>
              <a:rPr lang="es-ES" dirty="0" smtClean="0"/>
              <a:t>RELACIÓN LABORAL ESPECIAL. CEE Y ENCLAVES LABORALES.</a:t>
            </a:r>
          </a:p>
          <a:p>
            <a:endParaRPr lang="es-ES" dirty="0" smtClean="0"/>
          </a:p>
          <a:p>
            <a:r>
              <a:rPr lang="es-ES" dirty="0" smtClean="0"/>
              <a:t>APARTE DE FINALIDADES PROPIAS DE TODA EMPRESA HAY OTRA DOBLE FINALIDAD ESPECIAL: TRABAJO PCD Y TRANSICIÓN A RELACIÓN ORDINARIA.</a:t>
            </a:r>
          </a:p>
          <a:p>
            <a:endParaRPr lang="es-ES" dirty="0" smtClean="0"/>
          </a:p>
          <a:p>
            <a:r>
              <a:rPr lang="es-ES" dirty="0" smtClean="0"/>
              <a:t>70 % PCD.</a:t>
            </a:r>
          </a:p>
          <a:p>
            <a:endParaRPr lang="es-ES" dirty="0" smtClean="0"/>
          </a:p>
          <a:p>
            <a:r>
              <a:rPr lang="es-ES" dirty="0" smtClean="0"/>
              <a:t>ENCLAVES LABORALES. CONTRATO EMPRESA USUARIA Y CEE.</a:t>
            </a:r>
          </a:p>
          <a:p>
            <a:endParaRPr lang="es-ES" dirty="0" smtClean="0"/>
          </a:p>
          <a:p>
            <a:r>
              <a:rPr lang="es-ES" dirty="0" smtClean="0"/>
              <a:t>FÓRMULA MAS DIRIGIDA A LA TRANSICIÓN AL EMPLEO ORDINARIO.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9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CUOTA DE RESERVA. DISCRIMINACIÓN POSITIVA.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MEDIDAS DE POLÍTICA ACTIVA. SUBVENCIÓN, REDUCCIÓN COTIZACIONES Y EL OXIMORÓN: CUOTA DE RESERVA. </a:t>
            </a:r>
          </a:p>
          <a:p>
            <a:endParaRPr lang="es-ES" dirty="0" smtClean="0"/>
          </a:p>
          <a:p>
            <a:r>
              <a:rPr lang="es-ES" dirty="0" smtClean="0"/>
              <a:t>EMPRESAS DE CINCUENTA O MAS TRABAJADORES: 2%</a:t>
            </a:r>
          </a:p>
          <a:p>
            <a:endParaRPr lang="es-ES" dirty="0" smtClean="0"/>
          </a:p>
          <a:p>
            <a:r>
              <a:rPr lang="es-ES" dirty="0" smtClean="0"/>
              <a:t>AP: 7 %, 2 PDC MENTAL O INTELECTUAL.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MEDIDAS DE EXENCIÓN. EJEMPLOS. 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15383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OTROS CONTENIDOS DE LA LEY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INFRACCIONES Y SANCIONES. 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PROCESO RECLAMACIÓN POR DISCRIMINACIÓN.</a:t>
            </a:r>
          </a:p>
          <a:p>
            <a:r>
              <a:rPr lang="es-ES" dirty="0" smtClean="0"/>
              <a:t>A.- PANORAMA INDICIARIO.</a:t>
            </a:r>
          </a:p>
          <a:p>
            <a:r>
              <a:rPr lang="es-ES" dirty="0" smtClean="0"/>
              <a:t>B.- DAÑO MORAL SE PRESUME.</a:t>
            </a:r>
          </a:p>
          <a:p>
            <a:r>
              <a:rPr lang="es-ES" dirty="0" smtClean="0"/>
              <a:t>C.- NO CABE CUANTIFICAR A PRIORI.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4268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LA RECEPCIÓN POR EL TJUE DE LA CONVENCIÓN NUEVA YORK Y DOCTRINA SOBRE DISCRIMINACIÓN PCD.</a:t>
            </a:r>
            <a:br>
              <a:rPr lang="es-ES" b="1" dirty="0" smtClean="0"/>
            </a:b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 smtClean="0"/>
              <a:t>SENTENCIAS KALTOFT, GLATZEL, CASO Z, HD DANMARK, COLEMAN, NAVAS CHACÓN….</a:t>
            </a:r>
          </a:p>
          <a:p>
            <a:pPr marL="0" indent="0">
              <a:buNone/>
            </a:pPr>
            <a:r>
              <a:rPr lang="es-ES" dirty="0" smtClean="0"/>
              <a:t>GLOBAL OBESITY, LIPOFOBIA, NUEVAS DISCRIMINACIONES (POR CAUSA GENÉTICA Y MODO DE VIVIR)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DOLOR CRÓNICO PUEDE DAR LUGAR A PCD,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ANTES DISCAPACIDAD QUE AJUSTES RAZONABLES. ETC.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NO NECESARIO CERTIFICADO AP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NO SE VALORA LA APTITUD PERSONAL PARA SUPERAR LA LIMITACIÓN…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3109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1278</Words>
  <Application>Microsoft Office PowerPoint</Application>
  <PresentationFormat>Personalizado</PresentationFormat>
  <Paragraphs>175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           ESPECIALIDADES DE LAS RELACIONES LABORALES DE LAS PERSONAS CON DISCAPACIDAD.   EXAMEN DE LOS  PRONUNCIAMIENTOS JUDICIALES</vt:lpstr>
      <vt:lpstr>OBJETO DE LA PONENCIA</vt:lpstr>
      <vt:lpstr>CARACTERES DE LA LEGISLACIÓN SOBRE DERECHOS DE LAS PERSONAS CON DISCAPACIDAD</vt:lpstr>
      <vt:lpstr>APUNTES SOBRE EL TRABAJO DE LAS PERSONAS CON DISCAPACIDAD.</vt:lpstr>
      <vt:lpstr>EMPLEO ORDINARIO</vt:lpstr>
      <vt:lpstr>EMPLEO PROTEGIDO</vt:lpstr>
      <vt:lpstr>CUOTA DE RESERVA. DISCRIMINACIÓN POSITIVA.</vt:lpstr>
      <vt:lpstr>OTROS CONTENIDOS DE LA LEY</vt:lpstr>
      <vt:lpstr>LA RECEPCIÓN POR EL TJUE DE LA CONVENCIÓN NUEVA YORK Y DOCTRINA SOBRE DISCRIMINACIÓN PCD. </vt:lpstr>
      <vt:lpstr>CONCLUSIONES GENERALES. </vt:lpstr>
      <vt:lpstr>TRIBUNAL SUPREMO</vt:lpstr>
      <vt:lpstr>TRIBUNAL SUPREMO</vt:lpstr>
      <vt:lpstr>TRIBUNALES SUPERIORES DE JUSTICIA</vt:lpstr>
      <vt:lpstr>TRIBUNALES SUPERIORES DE JUSTICIA</vt:lpstr>
      <vt:lpstr>TRIBUNALES SUPERIORES DE JUSTICIA</vt:lpstr>
      <vt:lpstr>TRIBUNALES SUPERIORES DE JUSTICIA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ESPECIALIDADES DE LAS RELACIONES LABORALES DE LAS PERSONAS CON DISCAPACIDAD. EXAMEN DE LOS  PRONUNCIAMIENTOS JUDICIALES</dc:title>
  <dc:creator>Juan Carlos Iturri Garate</dc:creator>
  <cp:lastModifiedBy>Juan Carlos Iturri Garate</cp:lastModifiedBy>
  <cp:revision>11</cp:revision>
  <cp:lastPrinted>2016-04-19T06:51:46Z</cp:lastPrinted>
  <dcterms:created xsi:type="dcterms:W3CDTF">2016-04-18T17:45:16Z</dcterms:created>
  <dcterms:modified xsi:type="dcterms:W3CDTF">2016-04-19T06:53:43Z</dcterms:modified>
</cp:coreProperties>
</file>